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61" r:id="rId3"/>
    <p:sldId id="317" r:id="rId4"/>
    <p:sldId id="303" r:id="rId5"/>
    <p:sldId id="270" r:id="rId6"/>
    <p:sldId id="301" r:id="rId7"/>
    <p:sldId id="262" r:id="rId8"/>
    <p:sldId id="302" r:id="rId9"/>
    <p:sldId id="263" r:id="rId10"/>
    <p:sldId id="264" r:id="rId11"/>
    <p:sldId id="271" r:id="rId12"/>
    <p:sldId id="331" r:id="rId13"/>
    <p:sldId id="275" r:id="rId14"/>
    <p:sldId id="272" r:id="rId15"/>
    <p:sldId id="304" r:id="rId16"/>
    <p:sldId id="309" r:id="rId17"/>
    <p:sldId id="305" r:id="rId18"/>
    <p:sldId id="310" r:id="rId19"/>
    <p:sldId id="314" r:id="rId20"/>
    <p:sldId id="311" r:id="rId21"/>
    <p:sldId id="312" r:id="rId22"/>
    <p:sldId id="313" r:id="rId23"/>
    <p:sldId id="315" r:id="rId24"/>
    <p:sldId id="316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283" r:id="rId37"/>
    <p:sldId id="300" r:id="rId38"/>
    <p:sldId id="329" r:id="rId39"/>
    <p:sldId id="330" r:id="rId40"/>
  </p:sldIdLst>
  <p:sldSz cx="9144000" cy="5143500" type="screen16x9"/>
  <p:notesSz cx="6858000" cy="9144000"/>
  <p:embeddedFontLst>
    <p:embeddedFont>
      <p:font typeface="Roboto Slab" charset="0"/>
      <p:regular r:id="rId41"/>
      <p:bold r:id="rId42"/>
    </p:embeddedFont>
    <p:embeddedFont>
      <p:font typeface="Open Sans" charset="0"/>
      <p:regular r:id="rId43"/>
      <p:bold r:id="rId44"/>
      <p:italic r:id="rId45"/>
      <p:boldItalic r:id="rId4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1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72001"/>
    <a:srgbClr val="6E2B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96353" autoAdjust="0"/>
  </p:normalViewPr>
  <p:slideViewPr>
    <p:cSldViewPr snapToGrid="0" showGuides="1">
      <p:cViewPr varScale="1">
        <p:scale>
          <a:sx n="111" d="100"/>
          <a:sy n="111" d="100"/>
        </p:scale>
        <p:origin x="-84" y="-546"/>
      </p:cViewPr>
      <p:guideLst>
        <p:guide orient="horz" pos="237"/>
        <p:guide orient="horz" pos="3003"/>
        <p:guide pos="5534"/>
        <p:guide pos="2993"/>
        <p:guide pos="2767"/>
        <p:guide pos="226"/>
        <p:guide pos="1837"/>
        <p:guide pos="2064"/>
        <p:guide pos="3696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550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025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815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42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976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022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662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077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67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648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754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6" y="1782707"/>
            <a:ext cx="3803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</a:rPr>
              <a:t>Ручные инструменты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776" y="4108597"/>
            <a:ext cx="2137289" cy="746903"/>
          </a:xfrm>
          <a:prstGeom prst="rect">
            <a:avLst/>
          </a:prstGeom>
          <a:noFill/>
        </p:spPr>
        <p:txBody>
          <a:bodyPr wrap="square" lIns="126000" tIns="126000" rIns="126000" bIns="126000">
            <a:spAutoFit/>
          </a:bodyPr>
          <a:lstStyle/>
          <a:p>
            <a:r>
              <a:rPr lang="ru-RU" sz="1600" dirty="0" smtClean="0">
                <a:solidFill>
                  <a:schemeClr val="bg1">
                    <a:alpha val="75000"/>
                  </a:schemeClr>
                </a:solidFill>
                <a:latin typeface="+mj-lt"/>
              </a:rPr>
              <a:t>Дом, в котором мы живём </a:t>
            </a:r>
            <a:endParaRPr lang="ru-RU" sz="1600" dirty="0">
              <a:solidFill>
                <a:schemeClr val="bg1">
                  <a:alpha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78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73" r="2049"/>
          <a:stretch/>
        </p:blipFill>
        <p:spPr>
          <a:xfrm>
            <a:off x="489353" y="3066151"/>
            <a:ext cx="4594114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9942" y="1132613"/>
            <a:ext cx="2125743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7429" y="1940592"/>
            <a:ext cx="1620000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353" y="1132613"/>
            <a:ext cx="4595743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9942" y="3066151"/>
            <a:ext cx="2160000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sp>
        <p:nvSpPr>
          <p:cNvPr id="20" name="TextBox 19"/>
          <p:cNvSpPr txBox="1"/>
          <p:nvPr/>
        </p:nvSpPr>
        <p:spPr>
          <a:xfrm>
            <a:off x="285750" y="276225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История возникновения </a:t>
            </a:r>
            <a:r>
              <a:rPr lang="ru-RU" sz="2400" dirty="0" smtClean="0">
                <a:latin typeface="+mj-lt"/>
              </a:rPr>
              <a:t>инструментов</a:t>
            </a:r>
            <a:endParaRPr lang="ru-RU" sz="2400" dirty="0">
              <a:latin typeface="+mj-lt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58775" y="815032"/>
            <a:ext cx="62644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8124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750" y="276225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История возникновения </a:t>
            </a:r>
            <a:r>
              <a:rPr lang="ru-RU" sz="2400" dirty="0" smtClean="0">
                <a:latin typeface="+mj-lt"/>
              </a:rPr>
              <a:t>инструментов</a:t>
            </a:r>
            <a:endParaRPr lang="ru-RU" sz="2400" dirty="0"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5" y="815032"/>
            <a:ext cx="62644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870" y="1131806"/>
            <a:ext cx="3329908" cy="2160000"/>
          </a:xfrm>
          <a:prstGeom prst="rect">
            <a:avLst/>
          </a:prstGeom>
          <a:noFill/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1635" y="2528579"/>
            <a:ext cx="3144676" cy="2160000"/>
          </a:xfrm>
          <a:prstGeom prst="rect">
            <a:avLst/>
          </a:prstGeom>
          <a:noFill/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6169" y="1131806"/>
            <a:ext cx="3260378" cy="2160000"/>
          </a:xfrm>
          <a:prstGeom prst="rect">
            <a:avLst/>
          </a:prstGeom>
          <a:noFill/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277558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750" y="276225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История возникновения </a:t>
            </a:r>
            <a:r>
              <a:rPr lang="ru-RU" sz="2400" dirty="0" smtClean="0">
                <a:latin typeface="+mj-lt"/>
              </a:rPr>
              <a:t>инструментов</a:t>
            </a:r>
            <a:endParaRPr lang="ru-RU" sz="2400" dirty="0"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5" y="815032"/>
            <a:ext cx="62644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7452" y="1131806"/>
            <a:ext cx="5066981" cy="3530810"/>
          </a:xfrm>
          <a:prstGeom prst="rect">
            <a:avLst/>
          </a:prstGeom>
          <a:noFill/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292609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4860429" y="859929"/>
            <a:ext cx="5143499" cy="34236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8775" y="1081944"/>
            <a:ext cx="4357688" cy="1077218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B0F0"/>
                </a:solidFill>
                <a:latin typeface="+mj-lt"/>
              </a:rPr>
              <a:t>Ручные </a:t>
            </a:r>
            <a:r>
              <a:rPr lang="ru-RU" sz="1600" dirty="0">
                <a:solidFill>
                  <a:srgbClr val="00B0F0"/>
                </a:solidFill>
                <a:latin typeface="+mj-lt"/>
              </a:rPr>
              <a:t>инструменты </a:t>
            </a:r>
            <a:r>
              <a:rPr lang="ru-RU" sz="1600" dirty="0">
                <a:latin typeface="+mj-lt"/>
              </a:rPr>
              <a:t>– это те инструменты, которые предназначены для выполнения работ с приложением собственной силы.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Ручные </a:t>
            </a:r>
            <a:r>
              <a:rPr lang="ru-RU" sz="2400" dirty="0">
                <a:latin typeface="+mj-lt"/>
              </a:rPr>
              <a:t>инструменты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3504771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58775" y="2314729"/>
            <a:ext cx="4357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Они </a:t>
            </a:r>
            <a:r>
              <a:rPr lang="ru-RU" sz="1600" dirty="0">
                <a:latin typeface="+mj-lt"/>
              </a:rPr>
              <a:t>облегчают и совершенствуют ручной труд. </a:t>
            </a:r>
          </a:p>
        </p:txBody>
      </p:sp>
    </p:spTree>
    <p:extLst>
      <p:ext uri="{BB962C8B-B14F-4D97-AF65-F5344CB8AC3E}">
        <p14:creationId xmlns:p14="http://schemas.microsoft.com/office/powerpoint/2010/main" xmlns="" val="422936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7383" y="1192805"/>
            <a:ext cx="3600000" cy="270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Ручные </a:t>
            </a:r>
            <a:r>
              <a:rPr lang="ru-RU" sz="2400" dirty="0">
                <a:latin typeface="+mj-lt"/>
              </a:rPr>
              <a:t>инструменты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5" y="853474"/>
            <a:ext cx="3504771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91503" y="1192805"/>
            <a:ext cx="4063976" cy="270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55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487507" y="1181021"/>
            <a:ext cx="3003793" cy="198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3090392" y="1921409"/>
            <a:ext cx="2970001" cy="198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Ручные </a:t>
            </a:r>
            <a:r>
              <a:rPr lang="ru-RU" sz="2400" dirty="0">
                <a:latin typeface="+mj-lt"/>
              </a:rPr>
              <a:t>инструменты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5" y="853474"/>
            <a:ext cx="3504771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5692437" y="2658018"/>
            <a:ext cx="2975999" cy="198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371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60626" y="1194049"/>
            <a:ext cx="5065091" cy="3423157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Ручные </a:t>
            </a:r>
            <a:r>
              <a:rPr lang="ru-RU" sz="2400" dirty="0">
                <a:latin typeface="+mj-lt"/>
              </a:rPr>
              <a:t>инструменты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8775" y="853474"/>
            <a:ext cx="3504771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0693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8020" y="1239155"/>
            <a:ext cx="8118598" cy="3415223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Ручные </a:t>
            </a:r>
            <a:r>
              <a:rPr lang="ru-RU" sz="2400" dirty="0">
                <a:latin typeface="+mj-lt"/>
              </a:rPr>
              <a:t>инструменты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8775" y="853474"/>
            <a:ext cx="3504771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3560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Ручные </a:t>
            </a:r>
            <a:r>
              <a:rPr lang="ru-RU" sz="2400" dirty="0">
                <a:latin typeface="+mj-lt"/>
              </a:rPr>
              <a:t>инструменты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775" y="853474"/>
            <a:ext cx="3504771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0218" y="1186249"/>
            <a:ext cx="3085004" cy="2026508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7656" y="1301834"/>
            <a:ext cx="1972603" cy="18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52736" y="1536225"/>
            <a:ext cx="1521818" cy="1080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77084" y="1186249"/>
            <a:ext cx="3085004" cy="2026508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32700">
            <a:off x="5436782" y="1865555"/>
            <a:ext cx="1686091" cy="73857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31570" y="2631386"/>
            <a:ext cx="3085004" cy="2026508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77176">
            <a:off x="3211497" y="3421234"/>
            <a:ext cx="1268910" cy="8497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7" r="7332"/>
          <a:stretch/>
        </p:blipFill>
        <p:spPr>
          <a:xfrm>
            <a:off x="6787936" y="1315316"/>
            <a:ext cx="1853514" cy="14963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8" t="21874" b="17715"/>
          <a:stretch/>
        </p:blipFill>
        <p:spPr>
          <a:xfrm>
            <a:off x="4208133" y="2830293"/>
            <a:ext cx="1753413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59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8877" y="1218737"/>
            <a:ext cx="2295430" cy="216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83056" y="1836637"/>
            <a:ext cx="3429324" cy="216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2" r="2181"/>
          <a:stretch/>
        </p:blipFill>
        <p:spPr bwMode="auto">
          <a:xfrm>
            <a:off x="5011129" y="2488573"/>
            <a:ext cx="3683000" cy="216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272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Инструменты</a:t>
            </a:r>
            <a:endParaRPr lang="ru-RU" sz="2400" dirty="0"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5" y="853474"/>
            <a:ext cx="2293809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0218" y="1186249"/>
            <a:ext cx="8167750" cy="3459892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1374" y="1335331"/>
            <a:ext cx="144000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218" y="1476195"/>
            <a:ext cx="4570965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6413" y="1304267"/>
            <a:ext cx="2091648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8061" y="3179411"/>
            <a:ext cx="360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278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58774" y="2168675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Крепёжные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8774" y="2721312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Измерительные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8774" y="1063401"/>
            <a:ext cx="2557463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Слесарные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8774" y="1616038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Столярные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8774" y="3273949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Режущие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8776" y="3826586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Малярные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8776" y="4373237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Садовые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69493" y="1202960"/>
            <a:ext cx="4583533" cy="343765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596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58774" y="1063401"/>
            <a:ext cx="2557463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Слесарные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50" y="1570691"/>
            <a:ext cx="2852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Слесарные </a:t>
            </a:r>
            <a:r>
              <a:rPr lang="ru-RU" sz="1600" dirty="0">
                <a:latin typeface="+mj-lt"/>
              </a:rPr>
              <a:t>инструменты предназначены для обработки различных материалов – от пластика и древесины до металла.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22357" y="1186247"/>
            <a:ext cx="4839731" cy="3426941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53" b="6780"/>
          <a:stretch/>
        </p:blipFill>
        <p:spPr>
          <a:xfrm>
            <a:off x="6509171" y="1312322"/>
            <a:ext cx="2004599" cy="10873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1913" y="2475468"/>
            <a:ext cx="1414711" cy="1061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69" b="12929"/>
          <a:stretch/>
        </p:blipFill>
        <p:spPr>
          <a:xfrm flipH="1">
            <a:off x="4933818" y="2147664"/>
            <a:ext cx="2202631" cy="16805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881" y="3606890"/>
            <a:ext cx="1717889" cy="886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7591" y="3140351"/>
            <a:ext cx="1457743" cy="1334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786" y="1260207"/>
            <a:ext cx="1575353" cy="11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13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85750" y="1578931"/>
            <a:ext cx="2852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Столярные инструменты </a:t>
            </a:r>
            <a:r>
              <a:rPr lang="ru-RU" sz="1600" dirty="0" smtClean="0">
                <a:latin typeface="+mj-lt"/>
              </a:rPr>
              <a:t>используются </a:t>
            </a:r>
            <a:r>
              <a:rPr lang="ru-RU" sz="1600" dirty="0">
                <a:latin typeface="+mj-lt"/>
              </a:rPr>
              <a:t>в быту для осуществления мелких ремонтных работ.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22357" y="1186247"/>
            <a:ext cx="4839731" cy="3426941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58774" y="1064094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Столярные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91" b="11712"/>
          <a:stretch/>
        </p:blipFill>
        <p:spPr>
          <a:xfrm flipH="1">
            <a:off x="4248015" y="3184090"/>
            <a:ext cx="1920000" cy="1062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965" y="2759484"/>
            <a:ext cx="1737184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185875">
            <a:off x="6485833" y="1551156"/>
            <a:ext cx="1871476" cy="14295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388" b="27607"/>
          <a:stretch/>
        </p:blipFill>
        <p:spPr>
          <a:xfrm>
            <a:off x="3998195" y="1301832"/>
            <a:ext cx="319964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111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85750" y="1570691"/>
            <a:ext cx="2990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Крепёжные </a:t>
            </a:r>
            <a:r>
              <a:rPr lang="ru-RU" sz="1600" dirty="0">
                <a:latin typeface="+mj-lt"/>
              </a:rPr>
              <a:t>инструменты нужны для скрепления каких-либо элементов.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22357" y="1186247"/>
            <a:ext cx="4839731" cy="3426941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58774" y="1073021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Крепёжные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3549" y="2899717"/>
            <a:ext cx="2754000" cy="16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3583" y="2168675"/>
            <a:ext cx="2113043" cy="16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8" t="19380" r="7358" b="17678"/>
          <a:stretch/>
        </p:blipFill>
        <p:spPr>
          <a:xfrm>
            <a:off x="3903549" y="1282289"/>
            <a:ext cx="258687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8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85750" y="1578941"/>
            <a:ext cx="2990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Даже </a:t>
            </a:r>
            <a:r>
              <a:rPr lang="ru-RU" sz="1600" dirty="0">
                <a:latin typeface="+mj-lt"/>
              </a:rPr>
              <a:t>самая малая ошибка или погрешность </a:t>
            </a:r>
            <a:r>
              <a:rPr lang="ru-RU" sz="1600" dirty="0" smtClean="0">
                <a:latin typeface="+mj-lt"/>
              </a:rPr>
              <a:t>в измерении может </a:t>
            </a:r>
            <a:r>
              <a:rPr lang="ru-RU" sz="1600" dirty="0">
                <a:latin typeface="+mj-lt"/>
              </a:rPr>
              <a:t>разрушить долгую и трудоёмкую работу.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22357" y="1186247"/>
            <a:ext cx="4839731" cy="3426941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8774" y="1065486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Измерительные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5129" y="1300567"/>
            <a:ext cx="1738430" cy="10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5251" y="2380567"/>
            <a:ext cx="1638000" cy="12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38" y="2468867"/>
            <a:ext cx="2788524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2721" y="3169740"/>
            <a:ext cx="4219472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4" y="1297119"/>
            <a:ext cx="22318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823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85750" y="1545986"/>
            <a:ext cx="2990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Режущие ручные инструменты </a:t>
            </a:r>
            <a:r>
              <a:rPr lang="ru-RU" sz="1600" dirty="0">
                <a:latin typeface="+mj-lt"/>
              </a:rPr>
              <a:t>нужны для обработки материала резанием.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22357" y="1186247"/>
            <a:ext cx="4839731" cy="3426941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8774" y="1074412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Режущие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91769" y="1301832"/>
            <a:ext cx="2017276" cy="10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52914" y="1546426"/>
            <a:ext cx="1857570" cy="7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8083" y="3393952"/>
            <a:ext cx="1427885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3648" y="3414699"/>
            <a:ext cx="1786128" cy="990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5740" y="2359717"/>
            <a:ext cx="282969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53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85750" y="1546339"/>
            <a:ext cx="2990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Малярные </a:t>
            </a:r>
            <a:r>
              <a:rPr lang="ru-RU" sz="1600" dirty="0">
                <a:latin typeface="+mj-lt"/>
              </a:rPr>
              <a:t>инструменты предназначены для выполнения отделочных работ.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22357" y="1186247"/>
            <a:ext cx="4839731" cy="3426941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17699" y="1315863"/>
            <a:ext cx="2072698" cy="1220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36788" y="2531452"/>
            <a:ext cx="1440000" cy="1103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6154" y="1315863"/>
            <a:ext cx="1778348" cy="10349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2783" y="2402025"/>
            <a:ext cx="2796767" cy="10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11" b="23160"/>
          <a:stretch/>
        </p:blipFill>
        <p:spPr>
          <a:xfrm>
            <a:off x="3996463" y="3788373"/>
            <a:ext cx="1440000" cy="7535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58776" y="1066398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Малярные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6625" y="3286586"/>
            <a:ext cx="1372925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0245" y="3384306"/>
            <a:ext cx="133333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87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Назначение </a:t>
            </a:r>
            <a:r>
              <a:rPr lang="ru-RU" sz="2400" dirty="0">
                <a:latin typeface="+mj-lt"/>
              </a:rPr>
              <a:t>ручных инструментов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8775" y="853474"/>
            <a:ext cx="5567892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85750" y="1529845"/>
            <a:ext cx="2990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Садовые инструменты предназначены для выполнения работ на приусадебном участке.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22357" y="1186247"/>
            <a:ext cx="4839731" cy="3426941"/>
          </a:xfrm>
          <a:prstGeom prst="rect">
            <a:avLst/>
          </a:prstGeom>
          <a:noFill/>
          <a:ln w="127000">
            <a:solidFill>
              <a:schemeClr val="tx1">
                <a:alpha val="1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4" r="5278"/>
          <a:stretch/>
        </p:blipFill>
        <p:spPr>
          <a:xfrm>
            <a:off x="6000809" y="2463940"/>
            <a:ext cx="2636108" cy="1959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0418" y="1339762"/>
            <a:ext cx="2403296" cy="1800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58775" y="1064666"/>
            <a:ext cx="2557462" cy="338554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Садовые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14"/>
          <a:stretch/>
        </p:blipFill>
        <p:spPr>
          <a:xfrm flipH="1">
            <a:off x="3912972" y="2796712"/>
            <a:ext cx="21123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977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170647" y="1170145"/>
            <a:ext cx="5143499" cy="2803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+mj-lt"/>
              </a:rPr>
              <a:t>Преимущества </a:t>
            </a:r>
            <a:r>
              <a:rPr lang="ru-RU" sz="2300" dirty="0">
                <a:latin typeface="+mj-lt"/>
              </a:rPr>
              <a:t>ручных инструментов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5778414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85750" y="1022300"/>
            <a:ext cx="4106863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  <a:buFont typeface="+mj-lt"/>
              <a:buAutoNum type="arabicParenR"/>
            </a:pPr>
            <a:r>
              <a:rPr lang="ru-RU" sz="1600" dirty="0" smtClean="0">
                <a:latin typeface="+mj-lt"/>
              </a:rPr>
              <a:t>несравнимо дешевле</a:t>
            </a:r>
            <a:r>
              <a:rPr lang="ru-RU" sz="1600" dirty="0">
                <a:latin typeface="+mj-lt"/>
              </a:rPr>
              <a:t>, чем любой их электрический аналог</a:t>
            </a:r>
            <a:r>
              <a:rPr lang="ru-RU" sz="1600" dirty="0" smtClean="0">
                <a:latin typeface="+mj-lt"/>
              </a:rPr>
              <a:t>;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  <a:buFont typeface="+mj-lt"/>
              <a:buAutoNum type="arabicParenR"/>
            </a:pPr>
            <a:r>
              <a:rPr lang="ru-RU" sz="1600" dirty="0" smtClean="0">
                <a:latin typeface="+mj-lt"/>
              </a:rPr>
              <a:t>проще </a:t>
            </a:r>
            <a:r>
              <a:rPr lang="ru-RU" sz="1600" dirty="0">
                <a:latin typeface="+mj-lt"/>
              </a:rPr>
              <a:t>в эксплуатации и в </a:t>
            </a:r>
            <a:r>
              <a:rPr lang="ru-RU" sz="1600" dirty="0" smtClean="0">
                <a:latin typeface="+mj-lt"/>
              </a:rPr>
              <a:t>обслуживании;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  <a:buFont typeface="+mj-lt"/>
              <a:buAutoNum type="arabicParenR"/>
            </a:pPr>
            <a:r>
              <a:rPr lang="ru-RU" sz="1600" dirty="0" smtClean="0">
                <a:latin typeface="+mj-lt"/>
              </a:rPr>
              <a:t>срок </a:t>
            </a:r>
            <a:r>
              <a:rPr lang="ru-RU" sz="1600" dirty="0">
                <a:latin typeface="+mj-lt"/>
              </a:rPr>
              <a:t>службы </a:t>
            </a:r>
            <a:r>
              <a:rPr lang="ru-RU" sz="1600" dirty="0" smtClean="0">
                <a:latin typeface="+mj-lt"/>
              </a:rPr>
              <a:t>в </a:t>
            </a:r>
            <a:r>
              <a:rPr lang="ru-RU" sz="1600" dirty="0">
                <a:latin typeface="+mj-lt"/>
              </a:rPr>
              <a:t>несколько раз больше, чем электрических;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  <a:buFont typeface="+mj-lt"/>
              <a:buAutoNum type="arabicParenR"/>
            </a:pPr>
            <a:r>
              <a:rPr lang="ru-RU" sz="1600" dirty="0" smtClean="0">
                <a:latin typeface="+mj-lt"/>
              </a:rPr>
              <a:t>не </a:t>
            </a:r>
            <a:r>
              <a:rPr lang="ru-RU" sz="1600" dirty="0">
                <a:latin typeface="+mj-lt"/>
              </a:rPr>
              <a:t>расходуют электроэнергию или бензин, не </a:t>
            </a:r>
            <a:r>
              <a:rPr lang="ru-RU" sz="1600" dirty="0" smtClean="0">
                <a:latin typeface="+mj-lt"/>
              </a:rPr>
              <a:t>шумят.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00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22" r="9599"/>
          <a:stretch/>
        </p:blipFill>
        <p:spPr>
          <a:xfrm>
            <a:off x="5750013" y="108"/>
            <a:ext cx="3393989" cy="51432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0" y="276225"/>
            <a:ext cx="8611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+mj-lt"/>
              </a:rPr>
              <a:t>Срок службы </a:t>
            </a:r>
            <a:r>
              <a:rPr lang="ru-RU" sz="2200" dirty="0">
                <a:latin typeface="+mj-lt"/>
              </a:rPr>
              <a:t>ручных инструментов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523471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58775" y="1018241"/>
            <a:ext cx="5234717" cy="830997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</a:pPr>
            <a:r>
              <a:rPr lang="ru-RU" sz="1600" dirty="0">
                <a:solidFill>
                  <a:srgbClr val="00B0F0"/>
                </a:solidFill>
                <a:latin typeface="+mj-lt"/>
              </a:rPr>
              <a:t>Срок службы </a:t>
            </a:r>
            <a:r>
              <a:rPr lang="ru-RU" sz="1600" dirty="0">
                <a:latin typeface="+mj-lt"/>
              </a:rPr>
              <a:t>инструмента характеризует то время, в течение которого инструмент ещё находится в работоспособном состоянии.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774" y="2000518"/>
            <a:ext cx="5234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Чтобы </a:t>
            </a:r>
            <a:r>
              <a:rPr lang="ru-RU" sz="1600" dirty="0">
                <a:latin typeface="+mj-lt"/>
              </a:rPr>
              <a:t>инструмент долго и верно вам служил, его всегда нужно </a:t>
            </a:r>
            <a:r>
              <a:rPr lang="ru-RU" sz="1600" u="sng" dirty="0">
                <a:latin typeface="+mj-lt"/>
              </a:rPr>
              <a:t>держать исправным</a:t>
            </a:r>
            <a:r>
              <a:rPr lang="ru-RU" sz="1600" dirty="0">
                <a:latin typeface="+mj-lt"/>
              </a:rPr>
              <a:t> и </a:t>
            </a:r>
            <a:r>
              <a:rPr lang="ru-RU" sz="1600" u="sng" dirty="0">
                <a:latin typeface="+mj-lt"/>
              </a:rPr>
              <a:t>применять только по назначению</a:t>
            </a:r>
            <a:r>
              <a:rPr lang="ru-RU" sz="1600" dirty="0">
                <a:latin typeface="+mj-lt"/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3070" y="3102456"/>
            <a:ext cx="1892422" cy="1548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70699" y="3102456"/>
            <a:ext cx="2116924" cy="1548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105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Инструменты</a:t>
            </a:r>
            <a:endParaRPr lang="ru-RU" sz="2400" dirty="0"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2293809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766" l="81" r="99919">
                        <a14:foregroundMark x1="39010" y1="48244" x2="39010" y2="48244"/>
                        <a14:foregroundMark x1="40016" y1="46136" x2="40016" y2="46136"/>
                        <a14:foregroundMark x1="37762" y1="49649" x2="37762" y2="49649"/>
                        <a14:foregroundMark x1="39090" y1="53318" x2="39090" y2="53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73016">
            <a:off x="2846303" y="1796726"/>
            <a:ext cx="3490398" cy="180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50" y="1016256"/>
            <a:ext cx="3196480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из чего </a:t>
            </a:r>
            <a:r>
              <a:rPr lang="ru-RU" sz="1600" dirty="0" smtClean="0">
                <a:latin typeface="+mj-lt"/>
              </a:rPr>
              <a:t>состоят; 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как работают; 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+mj-lt"/>
              </a:rPr>
              <a:t>для </a:t>
            </a:r>
            <a:r>
              <a:rPr lang="ru-RU" sz="1600" dirty="0">
                <a:latin typeface="+mj-lt"/>
              </a:rPr>
              <a:t>чего </a:t>
            </a:r>
            <a:r>
              <a:rPr lang="ru-RU" sz="1600" dirty="0" smtClean="0">
                <a:latin typeface="+mj-lt"/>
              </a:rPr>
              <a:t>предназначены.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48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22" r="9599"/>
          <a:stretch/>
        </p:blipFill>
        <p:spPr>
          <a:xfrm>
            <a:off x="5750013" y="108"/>
            <a:ext cx="3393989" cy="5143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0" y="276225"/>
            <a:ext cx="8611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+mj-lt"/>
              </a:rPr>
              <a:t>Срок службы </a:t>
            </a:r>
            <a:r>
              <a:rPr lang="ru-RU" sz="2200" dirty="0">
                <a:latin typeface="+mj-lt"/>
              </a:rPr>
              <a:t>ручных инструментов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523471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1261" y="1225652"/>
            <a:ext cx="1496881" cy="144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59467" y="1225652"/>
            <a:ext cx="1739776" cy="144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61" y="2400707"/>
            <a:ext cx="287397" cy="264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467" y="2406426"/>
            <a:ext cx="287397" cy="264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2" r="5055"/>
          <a:stretch/>
        </p:blipFill>
        <p:spPr bwMode="auto">
          <a:xfrm>
            <a:off x="1484077" y="3210787"/>
            <a:ext cx="1977081" cy="144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4077" y="4385842"/>
            <a:ext cx="287397" cy="264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6145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22" r="9599"/>
          <a:stretch/>
        </p:blipFill>
        <p:spPr>
          <a:xfrm>
            <a:off x="5750013" y="108"/>
            <a:ext cx="3393989" cy="5143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0" y="276225"/>
            <a:ext cx="8611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+mj-lt"/>
              </a:rPr>
              <a:t>Стойкость ручных </a:t>
            </a:r>
            <a:r>
              <a:rPr lang="ru-RU" sz="2200" dirty="0">
                <a:latin typeface="+mj-lt"/>
              </a:rPr>
              <a:t>инструментов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4946393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58775" y="1024787"/>
            <a:ext cx="4946394" cy="830997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</a:pPr>
            <a:r>
              <a:rPr lang="ru-RU" sz="1600" dirty="0">
                <a:latin typeface="+mj-lt"/>
              </a:rPr>
              <a:t>Работоспособность инструмента до восстановления в минутах или часах работы обычно называют </a:t>
            </a:r>
            <a:r>
              <a:rPr lang="ru-RU" sz="1600" dirty="0">
                <a:solidFill>
                  <a:srgbClr val="00B0F0"/>
                </a:solidFill>
                <a:latin typeface="+mj-lt"/>
              </a:rPr>
              <a:t>стойкостью</a:t>
            </a:r>
            <a:r>
              <a:rPr lang="ru-RU" sz="1600" dirty="0">
                <a:latin typeface="+mj-lt"/>
              </a:rPr>
              <a:t> инструмента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75" y="3621809"/>
            <a:ext cx="49463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Изобретают новые инструментальные материалы, применяют смазочно-охлаждающие жидкости при резке и сверлении, совершенствуют конструкции инструментов.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3070" y="2141674"/>
            <a:ext cx="1680000" cy="126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49190" y="2141674"/>
            <a:ext cx="2240000" cy="126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525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+mj-lt"/>
              </a:rPr>
              <a:t>Инструментальщики</a:t>
            </a:r>
            <a:endParaRPr lang="ru-RU" sz="2300" dirty="0"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3315301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58775" y="1059431"/>
            <a:ext cx="8426450" cy="338554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</a:pPr>
            <a:r>
              <a:rPr lang="ru-RU" sz="1600" dirty="0">
                <a:latin typeface="+mj-lt"/>
              </a:rPr>
              <a:t>Людей, которые делают инструменты, </a:t>
            </a:r>
            <a:r>
              <a:rPr lang="ru-RU" sz="1600" dirty="0" smtClean="0">
                <a:latin typeface="+mj-lt"/>
              </a:rPr>
              <a:t>называют </a:t>
            </a:r>
            <a:r>
              <a:rPr lang="ru-RU" sz="1600" dirty="0">
                <a:solidFill>
                  <a:srgbClr val="00B0F0"/>
                </a:solidFill>
                <a:latin typeface="+mj-lt"/>
              </a:rPr>
              <a:t>инструментальщиками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5561" y="1778178"/>
            <a:ext cx="2440677" cy="162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26133" y="1778178"/>
            <a:ext cx="2491733" cy="162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6227763" y="1778178"/>
            <a:ext cx="2432433" cy="162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8775" y="3663039"/>
            <a:ext cx="8426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Инструментальщики считаются </a:t>
            </a:r>
            <a:r>
              <a:rPr lang="ru-RU" sz="1600" u="sng" dirty="0">
                <a:latin typeface="+mj-lt"/>
              </a:rPr>
              <a:t>специалистами высокой квалификации</a:t>
            </a:r>
            <a:r>
              <a:rPr lang="ru-RU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5570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+mj-lt"/>
              </a:rPr>
              <a:t>Эргономика</a:t>
            </a:r>
            <a:endParaRPr lang="ru-RU" sz="2300" dirty="0"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1890155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58775" y="4329757"/>
            <a:ext cx="8426450" cy="338554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</a:pPr>
            <a:r>
              <a:rPr lang="ru-RU" sz="1600" dirty="0" smtClean="0">
                <a:solidFill>
                  <a:srgbClr val="00B0F0"/>
                </a:solidFill>
                <a:latin typeface="+mj-lt"/>
              </a:rPr>
              <a:t>Эргономика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– </a:t>
            </a:r>
            <a:r>
              <a:rPr lang="ru-RU" sz="1600" dirty="0" smtClean="0">
                <a:latin typeface="+mj-lt"/>
              </a:rPr>
              <a:t>это </a:t>
            </a:r>
            <a:r>
              <a:rPr lang="ru-RU" sz="1600" dirty="0">
                <a:latin typeface="+mj-lt"/>
              </a:rPr>
              <a:t>наука об экономной и удобной работе человека.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5455" y="1204617"/>
            <a:ext cx="3585397" cy="216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43186" y="1204617"/>
            <a:ext cx="4320000" cy="216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8775" y="3607222"/>
            <a:ext cx="8426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Существует </a:t>
            </a:r>
            <a:r>
              <a:rPr lang="ru-RU" sz="1600" dirty="0" smtClean="0">
                <a:latin typeface="+mj-lt"/>
              </a:rPr>
              <a:t>наука</a:t>
            </a:r>
            <a:r>
              <a:rPr lang="ru-RU" sz="1600" dirty="0">
                <a:latin typeface="+mj-lt"/>
              </a:rPr>
              <a:t>, которая изучает движения человека во время работы, затраты энергии и производительность конкретного труда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xmlns="" val="80015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+mj-lt"/>
              </a:rPr>
              <a:t>Эргономика</a:t>
            </a:r>
            <a:endParaRPr lang="ru-RU" sz="2300" dirty="0"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1890155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78278" y="3620894"/>
            <a:ext cx="8426450" cy="507831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rgbClr val="00B0F0"/>
              </a:buClr>
            </a:pPr>
            <a:r>
              <a:rPr lang="ru-RU" dirty="0">
                <a:latin typeface="+mj-lt"/>
              </a:rPr>
              <a:t>Проблемой создания рациональных форм элементов, с которыми человек взаимодействует с помощью рук</a:t>
            </a:r>
            <a:r>
              <a:rPr lang="ru-RU" dirty="0" smtClean="0">
                <a:latin typeface="+mj-lt"/>
              </a:rPr>
              <a:t>, </a:t>
            </a:r>
            <a:r>
              <a:rPr lang="ru-RU" dirty="0">
                <a:latin typeface="+mj-lt"/>
              </a:rPr>
              <a:t>занимается отдельный раздел в эргономике – </a:t>
            </a:r>
            <a:r>
              <a:rPr lang="ru-RU" dirty="0" err="1">
                <a:solidFill>
                  <a:srgbClr val="00B0F0"/>
                </a:solidFill>
                <a:latin typeface="+mj-lt"/>
              </a:rPr>
              <a:t>хиротехника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19909" y="1169415"/>
            <a:ext cx="3504182" cy="216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8775" y="4239694"/>
            <a:ext cx="84264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Особое внимание в </a:t>
            </a:r>
            <a:r>
              <a:rPr lang="ru-RU" dirty="0" err="1">
                <a:latin typeface="+mj-lt"/>
              </a:rPr>
              <a:t>хиротехнике</a:t>
            </a:r>
            <a:r>
              <a:rPr lang="ru-RU" dirty="0">
                <a:latin typeface="+mj-lt"/>
              </a:rPr>
              <a:t> уделяется тем ручным инструментам, которые приходится подолгу держать в </a:t>
            </a:r>
            <a:r>
              <a:rPr lang="ru-RU" dirty="0" smtClean="0">
                <a:latin typeface="+mj-lt"/>
              </a:rPr>
              <a:t>руке </a:t>
            </a:r>
            <a:r>
              <a:rPr lang="ru-RU" dirty="0">
                <a:latin typeface="+mj-lt"/>
              </a:rPr>
              <a:t>и выполнять при этом не очень удобные операции.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392613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+mj-lt"/>
              </a:rPr>
              <a:t>Интересно знать!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775" y="853474"/>
            <a:ext cx="2656274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85750" y="1009862"/>
            <a:ext cx="8426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Учёные прогнозируют модернизацию </a:t>
            </a:r>
            <a:r>
              <a:rPr lang="ru-RU" sz="1600" dirty="0" smtClean="0">
                <a:latin typeface="+mj-lt"/>
              </a:rPr>
              <a:t>инструмента – </a:t>
            </a:r>
            <a:r>
              <a:rPr lang="ru-RU" sz="1600" dirty="0">
                <a:latin typeface="+mj-lt"/>
              </a:rPr>
              <a:t>преобразование отдельных инструментов в единый универсальный «инструментальный организм».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63975" y="2129369"/>
            <a:ext cx="5670000" cy="252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338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Итоги урока</a:t>
            </a:r>
            <a:endParaRPr lang="ru-RU" sz="2400" dirty="0"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775" y="853474"/>
            <a:ext cx="1998943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6882" y="1174303"/>
            <a:ext cx="3834993" cy="2159999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39186" y="1174303"/>
            <a:ext cx="3834993" cy="2159999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305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Итоги урока</a:t>
            </a:r>
            <a:endParaRPr lang="ru-RU" sz="2400" dirty="0"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775" y="853474"/>
            <a:ext cx="1998943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92136" y="1230080"/>
            <a:ext cx="6002702" cy="3374872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952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Итоги урока</a:t>
            </a:r>
            <a:endParaRPr lang="ru-RU" sz="2400" dirty="0"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775" y="853474"/>
            <a:ext cx="1998943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56666" y="1215491"/>
            <a:ext cx="4032000" cy="252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718" y="1215491"/>
            <a:ext cx="3779999" cy="252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04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" y="276225"/>
            <a:ext cx="861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Итоги урока</a:t>
            </a:r>
            <a:endParaRPr lang="ru-RU" sz="2400" dirty="0"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775" y="853474"/>
            <a:ext cx="1998943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84132" y="1230080"/>
            <a:ext cx="3618710" cy="3374872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21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50" y="1650236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j-lt"/>
              </a:rPr>
              <a:t>ручные инструменты;</a:t>
            </a:r>
            <a:endParaRPr lang="ru-RU" sz="1800" dirty="0">
              <a:latin typeface="+mj-l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58775" y="1065340"/>
            <a:ext cx="468000" cy="468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1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" y="276225"/>
            <a:ext cx="247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На этом уроке: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775" y="815032"/>
            <a:ext cx="23020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5750" y="2835049"/>
            <a:ext cx="374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j-lt"/>
              </a:rPr>
              <a:t>виды ручных инструментов;</a:t>
            </a:r>
            <a:endParaRPr lang="ru-RU" sz="1800" dirty="0"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2250153"/>
            <a:ext cx="468000" cy="468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2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50" y="4034380"/>
            <a:ext cx="499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j-lt"/>
              </a:rPr>
              <a:t>предназначение ручных инструментов.</a:t>
            </a:r>
            <a:endParaRPr lang="ru-RU" sz="1800" dirty="0">
              <a:latin typeface="+mj-lt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58775" y="3449484"/>
            <a:ext cx="468000" cy="468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3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76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2" grpId="0"/>
      <p:bldP spid="13" grpId="0" animBg="1"/>
      <p:bldP spid="14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15038" y="1183650"/>
            <a:ext cx="3885275" cy="3454253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750" y="276225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История возникновения </a:t>
            </a:r>
            <a:r>
              <a:rPr lang="ru-RU" sz="2400" dirty="0" smtClean="0">
                <a:latin typeface="+mj-lt"/>
              </a:rPr>
              <a:t>инструментов</a:t>
            </a:r>
            <a:endParaRPr lang="ru-RU" sz="2400" dirty="0">
              <a:latin typeface="+mj-l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8775" y="815032"/>
            <a:ext cx="62644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81777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31668" y="1161536"/>
            <a:ext cx="6896037" cy="3509317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750" y="276225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История возникновения </a:t>
            </a:r>
            <a:r>
              <a:rPr lang="ru-RU" sz="2400" dirty="0" smtClean="0">
                <a:latin typeface="+mj-lt"/>
              </a:rPr>
              <a:t>инструментов</a:t>
            </a:r>
            <a:endParaRPr lang="ru-RU" sz="2400" dirty="0">
              <a:latin typeface="+mj-l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8775" y="815032"/>
            <a:ext cx="62644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9310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492729" y="1165112"/>
            <a:ext cx="3502621" cy="3502621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463" y="2260170"/>
            <a:ext cx="4068762" cy="584775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/>
              <a:t>Так возник первый, древнейший вид </a:t>
            </a:r>
            <a:r>
              <a:rPr lang="ru-RU" sz="1600" dirty="0">
                <a:solidFill>
                  <a:srgbClr val="00B0F0"/>
                </a:solidFill>
              </a:rPr>
              <a:t>ударного </a:t>
            </a:r>
            <a:r>
              <a:rPr lang="ru-RU" sz="1600" dirty="0"/>
              <a:t>ручного инструмента.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50" y="276225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История возникновения </a:t>
            </a:r>
            <a:r>
              <a:rPr lang="ru-RU" sz="2400" dirty="0" smtClean="0">
                <a:latin typeface="+mj-lt"/>
              </a:rPr>
              <a:t>инструментов</a:t>
            </a:r>
            <a:endParaRPr lang="ru-RU" sz="2400" dirty="0"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5" y="815032"/>
            <a:ext cx="62644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9725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2729" y="1194485"/>
            <a:ext cx="1970803" cy="180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775" y="3376834"/>
            <a:ext cx="5508626" cy="338554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/>
              <a:t>Возник второй вид </a:t>
            </a:r>
            <a:r>
              <a:rPr lang="ru-RU" sz="1600" dirty="0" smtClean="0"/>
              <a:t>ручного инструмента </a:t>
            </a:r>
            <a:r>
              <a:rPr lang="ru-RU" sz="1600" dirty="0"/>
              <a:t>– </a:t>
            </a:r>
            <a:r>
              <a:rPr lang="ru-RU" sz="1600" dirty="0">
                <a:solidFill>
                  <a:srgbClr val="00B0F0"/>
                </a:solidFill>
              </a:rPr>
              <a:t>режущий</a:t>
            </a:r>
            <a:r>
              <a:rPr lang="ru-RU" sz="1600" dirty="0"/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72791" y="1194485"/>
            <a:ext cx="2916456" cy="180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05" r="8125"/>
          <a:stretch/>
        </p:blipFill>
        <p:spPr bwMode="auto">
          <a:xfrm flipH="1">
            <a:off x="6598507" y="1194485"/>
            <a:ext cx="2051223" cy="1800000"/>
          </a:xfrm>
          <a:prstGeom prst="rect">
            <a:avLst/>
          </a:prstGeom>
          <a:noFill/>
          <a:ln w="127000" cmpd="sng">
            <a:solidFill>
              <a:schemeClr val="tx1">
                <a:alpha val="1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5750" y="276225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История возникновения </a:t>
            </a:r>
            <a:r>
              <a:rPr lang="ru-RU" sz="2400" dirty="0" smtClean="0">
                <a:latin typeface="+mj-lt"/>
              </a:rPr>
              <a:t>инструментов</a:t>
            </a:r>
            <a:endParaRPr lang="ru-RU" sz="2400" dirty="0">
              <a:latin typeface="+mj-lt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58775" y="815032"/>
            <a:ext cx="62644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794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0586" y="1113962"/>
            <a:ext cx="2033780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1775" y="1113962"/>
            <a:ext cx="2160000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178" y="1113962"/>
            <a:ext cx="1944000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0006" y="3032891"/>
            <a:ext cx="1974857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638" y="3032891"/>
            <a:ext cx="1123200" cy="1620000"/>
          </a:xfrm>
          <a:prstGeom prst="rect">
            <a:avLst/>
          </a:prstGeom>
          <a:ln w="127000" cap="sq">
            <a:solidFill>
              <a:schemeClr val="tx1">
                <a:alpha val="10000"/>
              </a:schemeClr>
            </a:solidFill>
            <a:miter lim="800000"/>
          </a:ln>
        </p:spPr>
      </p:pic>
      <p:sp>
        <p:nvSpPr>
          <p:cNvPr id="26" name="TextBox 25"/>
          <p:cNvSpPr txBox="1"/>
          <p:nvPr/>
        </p:nvSpPr>
        <p:spPr>
          <a:xfrm>
            <a:off x="285750" y="276225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+mj-lt"/>
              </a:rPr>
              <a:t>История возникновения </a:t>
            </a:r>
            <a:r>
              <a:rPr lang="ru-RU" sz="2400" dirty="0" smtClean="0">
                <a:latin typeface="+mj-lt"/>
              </a:rPr>
              <a:t>инструментов</a:t>
            </a:r>
            <a:endParaRPr lang="ru-RU" sz="2400" dirty="0"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58775" y="815032"/>
            <a:ext cx="6264447" cy="0"/>
          </a:xfrm>
          <a:prstGeom prst="line">
            <a:avLst/>
          </a:prstGeom>
          <a:ln w="19050" cap="rnd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109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4906</TotalTime>
  <Words>470</Words>
  <Application>Microsoft Office PowerPoint</Application>
  <PresentationFormat>Экран (16:9)</PresentationFormat>
  <Paragraphs>89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Roboto Slab</vt:lpstr>
      <vt:lpstr>Open Sans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Школа</cp:lastModifiedBy>
  <cp:revision>1247</cp:revision>
  <dcterms:created xsi:type="dcterms:W3CDTF">2015-12-14T06:35:07Z</dcterms:created>
  <dcterms:modified xsi:type="dcterms:W3CDTF">2024-12-02T07:23:37Z</dcterms:modified>
</cp:coreProperties>
</file>